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72" r:id="rId13"/>
    <p:sldId id="269" r:id="rId14"/>
    <p:sldId id="271" r:id="rId15"/>
    <p:sldId id="270" r:id="rId16"/>
    <p:sldId id="265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E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4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3181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976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606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534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372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370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13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67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05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502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157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78C54-F256-454C-8F6B-6D6F908C050A}" type="datetimeFigureOut">
              <a:rPr lang="it-IT" smtClean="0"/>
              <a:t>28/05/19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BEA9-F8FE-8C46-83B8-F92B5DD0435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263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://www.synthesisgroup.it/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mailto:m.panighetti@synthesisgroup.it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29512" y="2072640"/>
            <a:ext cx="9144000" cy="2387600"/>
          </a:xfrm>
        </p:spPr>
        <p:txBody>
          <a:bodyPr/>
          <a:lstStyle/>
          <a:p>
            <a:r>
              <a:rPr lang="it-IT" dirty="0"/>
              <a:t>FACILITY MANAGEMENT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10903" y="4356767"/>
            <a:ext cx="9934755" cy="1655762"/>
          </a:xfrm>
        </p:spPr>
        <p:txBody>
          <a:bodyPr/>
          <a:lstStyle/>
          <a:p>
            <a:r>
              <a:rPr lang="it-IT" dirty="0"/>
              <a:t>L’importanza della manutenzione degli immobili in un mercato ecosostenibile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75" y="1943169"/>
            <a:ext cx="6672813" cy="15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2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33728" y="845889"/>
            <a:ext cx="9144000" cy="23876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Business Unit: FACILITY MANAGEMENT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937248" y="1817806"/>
            <a:ext cx="4876800" cy="4435739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Partendo dalla consapevolezza che la manutenzione assicura una gestione efficace ed efficiente dell’edificio e ne accresce il valore nel tempo, Synthesis offre ai clienti </a:t>
            </a:r>
            <a:r>
              <a:rPr lang="it-IT" sz="4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servizi innovativi di Facility Management</a:t>
            </a:r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, per interventi su involucri edilizi di immobili industriali, commerciali e del terziario. I tanti clienti che da anni si affidano al </a:t>
            </a:r>
            <a:r>
              <a:rPr lang="it-IT" sz="4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team di specialisti </a:t>
            </a:r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Synthesis per servizi di Facility Management su facciate, coperture e impianti fotovoltaici sono la dimostrazione dell’</a:t>
            </a:r>
            <a:r>
              <a:rPr lang="it-IT" sz="4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affidabilità e qualità </a:t>
            </a:r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del nostro servizio. </a:t>
            </a:r>
          </a:p>
          <a:p>
            <a:pPr algn="just"/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Dopo un check up preliminare dello stato di fatto dell’edificio, Synthesis è in grado di identificare le criticità e di offrire servizi personalizzati per la manutenzione ordinaria e straordinaria degli edifici in funzione delle specifiche esigenze e necessità del cliente.</a:t>
            </a:r>
          </a:p>
          <a:p>
            <a:pPr algn="just"/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La manutenzione </a:t>
            </a:r>
            <a:r>
              <a:rPr lang="it-IT" sz="4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ordinaria</a:t>
            </a:r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 viene programmata ed eseguita con </a:t>
            </a:r>
            <a:r>
              <a:rPr lang="it-IT" sz="4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ispezioni periodiche</a:t>
            </a:r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; eseguiamo manutenzioni sia su lavori effettuati da Synthesis stessa che su edifici e opere realizzati da terzi. </a:t>
            </a:r>
          </a:p>
          <a:p>
            <a:pPr algn="just"/>
            <a:r>
              <a:rPr lang="it-IT" sz="4300">
                <a:solidFill>
                  <a:srgbClr val="002060"/>
                </a:solidFill>
                <a:latin typeface="Century Gothic" panose="020B0502020202020204" pitchFamily="34" charset="0"/>
              </a:rPr>
              <a:t>Effettuiamo</a:t>
            </a:r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, inoltre </a:t>
            </a:r>
            <a:r>
              <a:rPr lang="it-IT" sz="4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tempestivi</a:t>
            </a:r>
            <a:r>
              <a:rPr lang="it-IT" sz="4300" dirty="0">
                <a:solidFill>
                  <a:srgbClr val="002060"/>
                </a:solidFill>
                <a:latin typeface="Century Gothic" panose="020B0502020202020204" pitchFamily="34" charset="0"/>
              </a:rPr>
              <a:t> interventi di </a:t>
            </a:r>
            <a:r>
              <a:rPr lang="it-IT" sz="4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manutenzione straordinaria su diretta chiamata del cliente.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9" y="1635876"/>
            <a:ext cx="6400803" cy="47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4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33728" y="526987"/>
            <a:ext cx="9144000" cy="23876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Business Unit: FACILITY MANAGEMENT</a:t>
            </a:r>
            <a:br>
              <a:rPr lang="it-IT" dirty="0"/>
            </a:br>
            <a:r>
              <a:rPr lang="it-IT" sz="2800" dirty="0"/>
              <a:t>_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04544" y="2237208"/>
            <a:ext cx="9997440" cy="439995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it-IT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Offriamo servizi tailor-made indirizzati ad aziende, Facility Manager e Property Manager, per il check-up, la due diligence, la manutenzione e per il corretto mantenimento in efficienza e in sicurezza del sistema tetto (</a:t>
            </a:r>
            <a:r>
              <a:rPr lang="it-IT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Roof Management</a:t>
            </a:r>
            <a:r>
              <a:rPr lang="it-IT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) e del sistema facciata (</a:t>
            </a:r>
            <a:r>
              <a:rPr lang="it-IT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Facade Management</a:t>
            </a:r>
            <a:r>
              <a:rPr lang="it-IT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) di qualsiasi tipologia, materiale e dimensione e degli impianti fotovoltaici e per l’esecuzione di interventi mirati per il risparmio energetico (</a:t>
            </a:r>
            <a:r>
              <a:rPr lang="it-IT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Energy Management</a:t>
            </a:r>
            <a:r>
              <a:rPr lang="it-IT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).</a:t>
            </a:r>
          </a:p>
          <a:p>
            <a:pPr algn="just"/>
            <a:r>
              <a:rPr lang="it-IT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Quale unica interfaccia verso il committente, Synthesis gestisce direttamente ed operativamente tutte le fasi della manutenzione: dalla fase di analisi fino alla fase realizzativa, con il supporto di personale specializzato Facade Manager, Roof Manager ed Energy Manager e con strumenti e tecnologia all’avanguardia.</a:t>
            </a:r>
          </a:p>
          <a:p>
            <a:pPr algn="just"/>
            <a:r>
              <a:rPr lang="it-IT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tal proposito nello specifico ambito dei servizi  di Facility Management siamo in grado di operare secondo il protocollo </a:t>
            </a:r>
            <a:r>
              <a:rPr lang="it-IT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LEED Existing Buildings Operations &amp; Maintenance</a:t>
            </a:r>
            <a:r>
              <a:rPr lang="it-IT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che consente alle aziende di valutare il livello di sostenibilità nella gestione e manutenzione degli edifici esistente. Il protocollo guida ad implementare pratiche sostenibili  e a ridurre gli impatti ambientali degli immobili considerandone i reali consumi.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131880" y="5928131"/>
            <a:ext cx="1706562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2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1341819"/>
            <a:ext cx="7010400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83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33728" y="526987"/>
            <a:ext cx="9144000" cy="23876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Business Unit: FACILITY MANAGEMENT</a:t>
            </a:r>
            <a:br>
              <a:rPr lang="it-IT" dirty="0"/>
            </a:br>
            <a:r>
              <a:rPr lang="it-IT" sz="2800" dirty="0"/>
              <a:t>_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16992" y="2139672"/>
            <a:ext cx="5779008" cy="3931943"/>
          </a:xfrm>
        </p:spPr>
        <p:txBody>
          <a:bodyPr>
            <a:normAutofit fontScale="55000" lnSpcReduction="20000"/>
          </a:bodyPr>
          <a:lstStyle/>
          <a:p>
            <a:pPr algn="just"/>
            <a:endParaRPr lang="it-IT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ROOF MANAGEMENT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Check up e due diligence del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manto di copertura 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per verificare lo stato di fatto e pianificare interventi futuri.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Creazioni di piani di manutenzione ordinaria personalizzati per garantire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sicurezza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 la massima l’efficienza del tetto. 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Interventi di manutenzione ordinaria e straordinaria su qualsiasi tipo di copertura (metallica, bituminosa o sintetica) per assicurare l’ottimale stato di conservazione e la durata del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tetto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Manutenzione periodica di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linee vita, parapetti, EFC 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 di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lucernari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per garantire tutti i giorni la sicurezza dell’edificio e di chi ci lavora.</a:t>
            </a:r>
          </a:p>
          <a:p>
            <a:pPr algn="just"/>
            <a:endParaRPr lang="it-IT" sz="29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2276855"/>
            <a:ext cx="5462016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33728" y="526987"/>
            <a:ext cx="9144000" cy="23876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Business Unit: FACILITY MANAGEMENT</a:t>
            </a:r>
            <a:br>
              <a:rPr lang="it-IT" dirty="0"/>
            </a:br>
            <a:r>
              <a:rPr lang="it-IT" sz="2800" dirty="0"/>
              <a:t>_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815584" y="2340841"/>
            <a:ext cx="6169152" cy="393194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FACADE MANAGEMENT</a:t>
            </a:r>
          </a:p>
          <a:p>
            <a:pPr algn="just"/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Manutenzione ordinaria e straordinaria 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di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rivestimenti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facciate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ventilate di qualsiasi materiale per mantenere sempre efficiente l’involucro dell’edificio.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Manutenzione ordinaria e straordinaria di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serramenti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 facciate continue per una ottimale funzionalità di porte, finestre e superfici vetrate. 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Verifica dello stato delle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sottostrutture 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 dei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fissaggi 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per garantire la tenuta del rivestimento nel tempo.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Pulizia delle superfici esterne dell’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involucro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di qualsiasi tipologia e materiale per preservare l’estetica dell’edificio.</a:t>
            </a:r>
          </a:p>
          <a:p>
            <a:pPr algn="just"/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Soluzioni ed interventi di </a:t>
            </a:r>
            <a:r>
              <a:rPr lang="it-IT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risparmio energetico </a:t>
            </a:r>
            <a:r>
              <a:rPr 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per valorizzare l’immobile e risparmiare sui costi di gestione.</a:t>
            </a:r>
          </a:p>
          <a:p>
            <a:pPr algn="just"/>
            <a:endParaRPr lang="it-IT" sz="29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2231136"/>
            <a:ext cx="5388864" cy="40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0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2325623"/>
            <a:ext cx="5660103" cy="377340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33728" y="526987"/>
            <a:ext cx="9144000" cy="23876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Business Unit: FACILITY MANAGEMENT</a:t>
            </a:r>
            <a:br>
              <a:rPr lang="it-IT" dirty="0"/>
            </a:br>
            <a:r>
              <a:rPr lang="it-IT" sz="2800" dirty="0"/>
              <a:t>_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96000" y="2325623"/>
            <a:ext cx="5925312" cy="3931943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it-IT" sz="6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ENERGY MANAGEMENT</a:t>
            </a:r>
          </a:p>
          <a:p>
            <a:pPr algn="just"/>
            <a:r>
              <a:rPr lang="it-IT" sz="6400" dirty="0">
                <a:solidFill>
                  <a:srgbClr val="002060"/>
                </a:solidFill>
                <a:latin typeface="Century Gothic" panose="020B0502020202020204" pitchFamily="34" charset="0"/>
              </a:rPr>
              <a:t>Check up dell’</a:t>
            </a:r>
            <a:r>
              <a:rPr lang="it-IT" sz="6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impianto fotovoltaico </a:t>
            </a:r>
            <a:r>
              <a:rPr lang="it-IT" sz="6400" dirty="0">
                <a:solidFill>
                  <a:srgbClr val="002060"/>
                </a:solidFill>
                <a:latin typeface="Century Gothic" panose="020B0502020202020204" pitchFamily="34" charset="0"/>
              </a:rPr>
              <a:t>per verificarne la resa e progettare soluzioni per ottimizzarne l’efficienza. </a:t>
            </a:r>
          </a:p>
          <a:p>
            <a:pPr algn="just"/>
            <a:r>
              <a:rPr lang="it-IT" sz="6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Manutenzione  e pulizia di impianti fotovoltaici </a:t>
            </a:r>
            <a:r>
              <a:rPr lang="it-IT" sz="6400" dirty="0">
                <a:solidFill>
                  <a:srgbClr val="002060"/>
                </a:solidFill>
                <a:latin typeface="Century Gothic" panose="020B0502020202020204" pitchFamily="34" charset="0"/>
              </a:rPr>
              <a:t>per garantire , con programmi studiati ad hoc, una lunga durata dell’investimento ed ottenere la massima resa dal proprio impianto ogni giorno dell’anno</a:t>
            </a:r>
          </a:p>
          <a:p>
            <a:pPr algn="just"/>
            <a:r>
              <a:rPr lang="it-IT" sz="6400" dirty="0">
                <a:solidFill>
                  <a:srgbClr val="002060"/>
                </a:solidFill>
                <a:latin typeface="Century Gothic" panose="020B0502020202020204" pitchFamily="34" charset="0"/>
              </a:rPr>
              <a:t>Assistenza pratiche burocratiche per supportare il cliente nella gestione documentale e degli adempimenti obbligatori dell’impianto fotovoltaico.</a:t>
            </a:r>
          </a:p>
          <a:p>
            <a:pPr algn="just"/>
            <a:r>
              <a:rPr lang="it-IT" sz="6400" dirty="0">
                <a:solidFill>
                  <a:srgbClr val="002060"/>
                </a:solidFill>
                <a:latin typeface="Century Gothic" panose="020B0502020202020204" pitchFamily="34" charset="0"/>
              </a:rPr>
              <a:t>Soluzioni di revamping per incrementare le prestazioni dell’impianto fotovoltaico con interventi mirati. </a:t>
            </a:r>
          </a:p>
          <a:p>
            <a:pPr algn="just"/>
            <a:r>
              <a:rPr lang="it-IT" sz="6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Audit Energetico </a:t>
            </a:r>
            <a:r>
              <a:rPr lang="it-IT" sz="6400" dirty="0">
                <a:solidFill>
                  <a:srgbClr val="002060"/>
                </a:solidFill>
                <a:latin typeface="Century Gothic" panose="020B0502020202020204" pitchFamily="34" charset="0"/>
              </a:rPr>
              <a:t>per impianti fotovoltaici e per edifici per controllare i </a:t>
            </a:r>
            <a:r>
              <a:rPr lang="it-IT" sz="6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consumi dell’edificio </a:t>
            </a:r>
            <a:r>
              <a:rPr lang="it-IT" sz="6400" dirty="0">
                <a:solidFill>
                  <a:srgbClr val="002060"/>
                </a:solidFill>
                <a:latin typeface="Century Gothic" panose="020B0502020202020204" pitchFamily="34" charset="0"/>
              </a:rPr>
              <a:t>e studiare soluzioni che permettano un risparmio economico.</a:t>
            </a:r>
          </a:p>
          <a:p>
            <a:pPr algn="just"/>
            <a:endParaRPr lang="it-IT" sz="2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8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574"/>
            <a:ext cx="121920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846322" y="2737030"/>
            <a:ext cx="8499356" cy="682053"/>
          </a:xfrm>
        </p:spPr>
        <p:txBody>
          <a:bodyPr>
            <a:normAutofit fontScale="90000"/>
          </a:bodyPr>
          <a:lstStyle/>
          <a:p>
            <a:br>
              <a:rPr lang="it-IT" dirty="0">
                <a:latin typeface="Century Gothic" panose="020B0502020202020204" pitchFamily="34" charset="0"/>
              </a:rPr>
            </a:br>
            <a:b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Grazie per l’attenzione</a:t>
            </a:r>
            <a:b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it-IT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Ing. Marco Panighetti </a:t>
            </a:r>
            <a:br>
              <a:rPr lang="it-IT" sz="27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it-IT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Technical Director</a:t>
            </a:r>
            <a:br>
              <a:rPr lang="it-IT" sz="2700" dirty="0">
                <a:latin typeface="Century Gothic" panose="020B0502020202020204" pitchFamily="34" charset="0"/>
              </a:rPr>
            </a:br>
            <a:r>
              <a:rPr lang="it-IT" sz="2700" dirty="0">
                <a:solidFill>
                  <a:srgbClr val="0000FF"/>
                </a:solidFill>
                <a:latin typeface="Century Gothic" panose="020B0502020202020204" pitchFamily="34" charset="0"/>
                <a:hlinkClick r:id="rId5"/>
              </a:rPr>
              <a:t>m.panighetti@synthesisgroup.it</a:t>
            </a:r>
            <a:br>
              <a:rPr lang="it-IT" sz="2700" dirty="0">
                <a:solidFill>
                  <a:srgbClr val="0000FF"/>
                </a:solidFill>
                <a:latin typeface="Century Gothic" panose="020B0502020202020204" pitchFamily="34" charset="0"/>
              </a:rPr>
            </a:br>
            <a:endParaRPr lang="it-IT" sz="27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24" y="4265166"/>
            <a:ext cx="4145280" cy="134315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742944" y="5608320"/>
            <a:ext cx="4889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Via F.lli Cervi, 5 – 20063 Cernusco sul Naviglio (MI)</a:t>
            </a:r>
          </a:p>
          <a:p>
            <a:pPr algn="ctr"/>
            <a:r>
              <a:rPr lang="it-IT" dirty="0">
                <a:hlinkClick r:id="rId7"/>
              </a:rPr>
              <a:t>www.synthesisgroup.it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1095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1231392" y="1973882"/>
            <a:ext cx="9144000" cy="816165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L’azienda</a:t>
            </a:r>
            <a:br>
              <a:rPr lang="it-IT" dirty="0"/>
            </a:br>
            <a:br>
              <a:rPr lang="it-IT" dirty="0"/>
            </a:br>
            <a:br>
              <a:rPr lang="it-IT" sz="2200" dirty="0"/>
            </a:br>
            <a:endParaRPr lang="it-IT" sz="2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31392" y="1693466"/>
            <a:ext cx="92049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Synthesis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nasce negli anni ‘80 e in oltre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30 anni di attività 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è sempre stata un punto di riferimento importante nel settore delle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costruzioni e delle manutenzioni 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industriali, commerciali e del terziario, contribuendo a rendere gli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edifici efficienti, sostenibili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e riqualificando il territorio.</a:t>
            </a:r>
          </a:p>
          <a:p>
            <a:pPr algn="just"/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Ci proponiamo come interlocutore unico e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certificato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verso il committente lavorando con un servizio «Chiavi in mano» nel pieno rispetto delle normative di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sicurezza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. Siamo conformi alla certificazione UNI EN ISO 9001:2015, sinonimo di una struttura organizzativa agile e flessibile, capace di intercettare le esigenze della clientela.</a:t>
            </a:r>
          </a:p>
          <a:p>
            <a:pPr algn="just"/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Synthesis offre al cliente una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struttura tecnico-commerciale altamente qualificata 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che, con soluzioni innovative, partecipa al futuro intelligente e al miglioramento estetico degli edifici e della città.</a:t>
            </a:r>
          </a:p>
          <a:p>
            <a:pPr algn="just"/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Siamo una realtà capace di riconoscere l’importanza delle risorse umane e per questa ragione, da sempre, diamo attenzione e priorità alla selezione e alla formazione continua dei nostri collaboratori. La proposta di Synthesis si basa, pertanto, su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innovazione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competenze e continuo aggiornamento tecnologico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, ed è proprio per questo motivo che riusciamo ad offrire le migliori </a:t>
            </a:r>
            <a:r>
              <a:rPr lang="it-IT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soluzioni 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esistenti sul mercato assicurando la massima soddisfazione ai nostri clienti.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50" y="954326"/>
            <a:ext cx="761202" cy="7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1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1026" name="Picture 2" descr="\\sinthsrv\Archivio\Synthesis\Pubblica\TECNICO - MARKETING\project_facility_mgmt\Presentazione Assologistica\Ic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92" y="1973882"/>
            <a:ext cx="9555516" cy="35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1231392" y="1973882"/>
            <a:ext cx="9144000" cy="816165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L’azienda</a:t>
            </a:r>
            <a:br>
              <a:rPr lang="it-IT" dirty="0"/>
            </a:br>
            <a:br>
              <a:rPr lang="it-IT" dirty="0"/>
            </a:br>
            <a:br>
              <a:rPr lang="it-IT" sz="2200" dirty="0"/>
            </a:b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2813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33728" y="673291"/>
            <a:ext cx="9144000" cy="23876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Etica e sostenibilità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0416" y="1706880"/>
            <a:ext cx="5815584" cy="436473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Il settore edile moderno è da considerarsi dinamico e in continua evoluzione, ma è anche un’area d’impresa matura che nel corso dei decenni ha sviluppato sempre maggiori consapevolezze riguardo l’impatto che genera sul Pianeta e sull’ambiente.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Synthesis, fin dalla sua nascita, ha fondato i propri valori aziendali sull’etica e la ricerca della più alta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sostenibilità ambientale </a:t>
            </a:r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nella realizzazione dei progetti e dei servizi connessi.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Siamo consapevoli della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carrying capacity </a:t>
            </a:r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del pianeta, la sua capacità di sostenere e alimentare con le proprie risorse le realtà industriali ed aziendali, ed è per questo motivo che abbiamo scelto di prendere con estrema serietà l’impegno di realizzare strutture ed involucri altamente sostenibili per l’ecosistema, a basso impatto ambientale e con la capacità di risultare convenienti per lo sviluppo ed il risparmio energetico d’impresa.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Da anni siamo soci del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Green Building Council </a:t>
            </a:r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Italia e siamo certificati secondo i criteri del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LEED® - Leadership in Energy and Environmental Design</a:t>
            </a:r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 – che prevede precise regole di realizzazione e manutenzione per edifici salubri, energeticamente efficienti e con un contenuto impatto complessivo sull’ambiente.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Ogni consulenza, ogni progetto e ogni operazione portata a termine da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</a:rPr>
              <a:t>Synthesis Group</a:t>
            </a:r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</a:rPr>
              <a:t>, verrà eseguita  in un’ottica di sostenibilità per l’ambiente e per l’impresa stessa.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54" y="1706880"/>
            <a:ext cx="5450964" cy="3627144"/>
          </a:xfrm>
          <a:prstGeom prst="rect">
            <a:avLst/>
          </a:prstGeom>
        </p:spPr>
      </p:pic>
      <p:pic>
        <p:nvPicPr>
          <p:cNvPr id="1026" name="Picture 2" descr="C:\Users\commerciale\Desktop\socio ver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96" y="5428865"/>
            <a:ext cx="868807" cy="8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855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3" y="-15395"/>
            <a:ext cx="9156193" cy="6517056"/>
          </a:xfrm>
          <a:prstGeom prst="rect">
            <a:avLst/>
          </a:prstGeom>
        </p:spPr>
      </p:pic>
      <p:pic>
        <p:nvPicPr>
          <p:cNvPr id="3074" name="Picture 2" descr="\\sinthsrv\Archivio\Synthesis\MARKETING\MATERIALE\FIERE EVENTI E PUBBLICITA'\ASSOLOGISTICA 31.05.2019\Ass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91059"/>
            <a:ext cx="24765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2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783071"/>
            <a:ext cx="7498080" cy="566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542" y="1624584"/>
            <a:ext cx="4112070" cy="143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632"/>
            <a:ext cx="950976" cy="26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64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cdrinkwater\Google Drive\WorldGBC\Projects and Events\Business Case Report\Final Report\Graphics\Productivity Graphic2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845889"/>
            <a:ext cx="9069387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720806" y="2873523"/>
            <a:ext cx="2909887" cy="3322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77824" y="2873523"/>
            <a:ext cx="6842982" cy="3322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04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43" y="1517238"/>
            <a:ext cx="3703701" cy="537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25" y="866384"/>
            <a:ext cx="448665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" y="866384"/>
            <a:ext cx="79438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87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64"/>
            <a:ext cx="12192000" cy="748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2193"/>
            <a:ext cx="12192000" cy="369947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" y="866384"/>
            <a:ext cx="79438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76" y="1234903"/>
            <a:ext cx="8412988" cy="530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71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1112</Words>
  <Application>Microsoft Macintosh PowerPoint</Application>
  <PresentationFormat>Widescreen</PresentationFormat>
  <Paragraphs>47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Tema di Office</vt:lpstr>
      <vt:lpstr>FACILITY MANAGEMENT </vt:lpstr>
      <vt:lpstr>L’azienda   </vt:lpstr>
      <vt:lpstr>L’azienda   </vt:lpstr>
      <vt:lpstr>Etica e sostenibilità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Business Unit: FACILITY MANAGEMENT  </vt:lpstr>
      <vt:lpstr>Business Unit: FACILITY MANAGEMENT _ </vt:lpstr>
      <vt:lpstr>Presentazione standard di PowerPoint</vt:lpstr>
      <vt:lpstr>Business Unit: FACILITY MANAGEMENT _ </vt:lpstr>
      <vt:lpstr>Business Unit: FACILITY MANAGEMENT _ </vt:lpstr>
      <vt:lpstr>Business Unit: FACILITY MANAGEMENT _ </vt:lpstr>
      <vt:lpstr>  Grazie per l’attenzione Ing. Marco Panighetti  Technical Director m.panighetti@synthesisgroup.it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ornella giola</cp:lastModifiedBy>
  <cp:revision>30</cp:revision>
  <dcterms:created xsi:type="dcterms:W3CDTF">2019-04-30T07:13:52Z</dcterms:created>
  <dcterms:modified xsi:type="dcterms:W3CDTF">2019-05-28T10:10:30Z</dcterms:modified>
</cp:coreProperties>
</file>